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rchivo Black" charset="1" panose="020B0A03020202020B04"/>
      <p:regular r:id="rId17"/>
    </p:embeddedFont>
    <p:embeddedFont>
      <p:font typeface="Gotham Bold" charset="1" panose="00000000000000000000"/>
      <p:regular r:id="rId18"/>
    </p:embeddedFont>
    <p:embeddedFont>
      <p:font typeface="Lato" charset="1" panose="020F0502020204030203"/>
      <p:regular r:id="rId19"/>
    </p:embeddedFont>
    <p:embeddedFont>
      <p:font typeface="Poppins Bold" charset="1" panose="00000800000000000000"/>
      <p:regular r:id="rId20"/>
    </p:embeddedFont>
    <p:embeddedFont>
      <p:font typeface="Poppins" charset="1" panose="00000500000000000000"/>
      <p:regular r:id="rId21"/>
    </p:embeddedFont>
    <p:embeddedFont>
      <p:font typeface="Canva Sans Bold" charset="1" panose="020B0803030501040103"/>
      <p:regular r:id="rId22"/>
    </p:embeddedFont>
    <p:embeddedFont>
      <p:font typeface="Canva Sans" charset="1" panose="020B0503030501040103"/>
      <p:regular r:id="rId23"/>
    </p:embeddedFont>
    <p:embeddedFont>
      <p:font typeface="ITC Franklin Gothic LT Semi-Bold" charset="1" panose="020B07040305020202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Relationship Id="rId5" Target="../media/image17.jpeg" Type="http://schemas.openxmlformats.org/officeDocument/2006/relationships/image"/><Relationship Id="rId6" Target="../media/image18.jpe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2.jpeg" Type="http://schemas.openxmlformats.org/officeDocument/2006/relationships/image"/><Relationship Id="rId5" Target="../media/VAGfujG3QVM.mp4" Type="http://schemas.openxmlformats.org/officeDocument/2006/relationships/video"/><Relationship Id="rId6" Target="../media/VAGfujG3QVM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139" y="-301758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61919" y="2659814"/>
            <a:ext cx="7089226" cy="5999257"/>
          </a:xfrm>
          <a:custGeom>
            <a:avLst/>
            <a:gdLst/>
            <a:ahLst/>
            <a:cxnLst/>
            <a:rect r="r" b="b" t="t" l="l"/>
            <a:pathLst>
              <a:path h="5999257" w="7089226">
                <a:moveTo>
                  <a:pt x="0" y="0"/>
                </a:moveTo>
                <a:lnTo>
                  <a:pt x="7089226" y="0"/>
                </a:lnTo>
                <a:lnTo>
                  <a:pt x="7089226" y="5999257"/>
                </a:lnTo>
                <a:lnTo>
                  <a:pt x="0" y="59992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219315" y="1028700"/>
            <a:ext cx="1039985" cy="150168"/>
            <a:chOff x="0" y="0"/>
            <a:chExt cx="246672" cy="356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672" cy="35618"/>
            </a:xfrm>
            <a:custGeom>
              <a:avLst/>
              <a:gdLst/>
              <a:ahLst/>
              <a:cxnLst/>
              <a:rect r="r" b="b" t="t" l="l"/>
              <a:pathLst>
                <a:path h="35618" w="246672">
                  <a:moveTo>
                    <a:pt x="0" y="0"/>
                  </a:moveTo>
                  <a:lnTo>
                    <a:pt x="246672" y="0"/>
                  </a:lnTo>
                  <a:lnTo>
                    <a:pt x="246672" y="35618"/>
                  </a:lnTo>
                  <a:lnTo>
                    <a:pt x="0" y="3561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672" cy="73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437476" y="9564010"/>
            <a:ext cx="955974" cy="139182"/>
            <a:chOff x="0" y="0"/>
            <a:chExt cx="226746" cy="330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209461" y="8810933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7"/>
                </a:lnTo>
                <a:lnTo>
                  <a:pt x="0" y="1633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-10800000">
            <a:off x="13875579" y="3422706"/>
            <a:ext cx="1579831" cy="1579831"/>
            <a:chOff x="0" y="0"/>
            <a:chExt cx="14840029" cy="1484002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4867781" y="4463683"/>
            <a:ext cx="2732152" cy="2732152"/>
            <a:chOff x="0" y="0"/>
            <a:chExt cx="14840029" cy="1484002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223" t="0" r="223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174884" y="880415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0254" y="3602105"/>
            <a:ext cx="11129149" cy="2057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1"/>
              </a:lnSpc>
            </a:pPr>
            <a:r>
              <a:rPr lang="en-US" sz="7054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P2P Borrowing-Lending Platform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4250" y="7478702"/>
            <a:ext cx="7969750" cy="869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3"/>
              </a:lnSpc>
            </a:pPr>
            <a:r>
              <a:rPr lang="en-US" sz="2516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Future of Peer-to-Peer Lending and Borrowing</a:t>
            </a:r>
          </a:p>
          <a:p>
            <a:pPr algn="l">
              <a:lnSpc>
                <a:spcPts val="3523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139" y="-301758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476" y="9564010"/>
            <a:ext cx="955974" cy="139182"/>
            <a:chOff x="0" y="0"/>
            <a:chExt cx="226746" cy="33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3326" y="1028700"/>
            <a:ext cx="955974" cy="139182"/>
            <a:chOff x="0" y="0"/>
            <a:chExt cx="226746" cy="3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595877" y="3649987"/>
            <a:ext cx="3259346" cy="32593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656" t="0" r="-65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5489333" y="3649987"/>
            <a:ext cx="3259346" cy="3259346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6666" t="0" r="-1666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723781" y="3649987"/>
            <a:ext cx="3259346" cy="325934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757555" y="3649987"/>
            <a:ext cx="3259346" cy="325934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605124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174884" y="880415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32050" y="1658027"/>
            <a:ext cx="12941095" cy="1376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1"/>
              </a:lnSpc>
            </a:pPr>
            <a:r>
              <a:rPr lang="en-US" sz="9387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Team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83198" y="7373359"/>
            <a:ext cx="5435808" cy="48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3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Mertcan Köse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10051" y="7373359"/>
            <a:ext cx="5435808" cy="48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3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Veysel Arslanbuğul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06261" y="7373359"/>
            <a:ext cx="5435808" cy="48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3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Mekan Çelebi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50032" y="7337958"/>
            <a:ext cx="5435808" cy="489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6"/>
              </a:lnSpc>
            </a:pPr>
            <a:r>
              <a:rPr lang="en-US" sz="3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Serhat Özen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3137094" y="0"/>
            <a:ext cx="5150906" cy="4210866"/>
          </a:xfrm>
          <a:custGeom>
            <a:avLst/>
            <a:gdLst/>
            <a:ahLst/>
            <a:cxnLst/>
            <a:rect r="r" b="b" t="t" l="l"/>
            <a:pathLst>
              <a:path h="4210866" w="5150906">
                <a:moveTo>
                  <a:pt x="5150906" y="4210866"/>
                </a:moveTo>
                <a:lnTo>
                  <a:pt x="0" y="4210866"/>
                </a:lnTo>
                <a:lnTo>
                  <a:pt x="0" y="0"/>
                </a:lnTo>
                <a:lnTo>
                  <a:pt x="5150906" y="0"/>
                </a:lnTo>
                <a:lnTo>
                  <a:pt x="5150906" y="42108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29648" y="3814990"/>
            <a:ext cx="8923949" cy="2119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91"/>
              </a:lnSpc>
            </a:pPr>
            <a:r>
              <a:rPr lang="en-US" b="true" sz="11136" spc="-55">
                <a:solidFill>
                  <a:srgbClr val="000000"/>
                </a:solidFill>
                <a:latin typeface="ITC Franklin Gothic LT Semi-Bold"/>
                <a:ea typeface="ITC Franklin Gothic LT Semi-Bold"/>
                <a:cs typeface="ITC Franklin Gothic LT Semi-Bold"/>
                <a:sym typeface="ITC Franklin Gothic LT Semi-Bold"/>
              </a:rPr>
              <a:t>THANK YOU!</a:t>
            </a:r>
          </a:p>
        </p:txBody>
      </p:sp>
      <p:sp>
        <p:nvSpPr>
          <p:cNvPr name="AutoShape 4" id="4"/>
          <p:cNvSpPr/>
          <p:nvPr/>
        </p:nvSpPr>
        <p:spPr>
          <a:xfrm>
            <a:off x="5490674" y="8653529"/>
            <a:ext cx="13550385" cy="0"/>
          </a:xfrm>
          <a:prstGeom prst="line">
            <a:avLst/>
          </a:prstGeom>
          <a:ln cap="rnd" w="1143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837411" y="8653529"/>
            <a:ext cx="9774972" cy="0"/>
          </a:xfrm>
          <a:prstGeom prst="line">
            <a:avLst/>
          </a:prstGeom>
          <a:ln cap="rnd" w="114300">
            <a:solidFill>
              <a:srgbClr val="03D1A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true" flipV="true" rot="-10704070">
            <a:off x="57741" y="6237976"/>
            <a:ext cx="5150906" cy="4210866"/>
          </a:xfrm>
          <a:custGeom>
            <a:avLst/>
            <a:gdLst/>
            <a:ahLst/>
            <a:cxnLst/>
            <a:rect r="r" b="b" t="t" l="l"/>
            <a:pathLst>
              <a:path h="4210866" w="5150906">
                <a:moveTo>
                  <a:pt x="5150907" y="4210866"/>
                </a:moveTo>
                <a:lnTo>
                  <a:pt x="0" y="4210866"/>
                </a:lnTo>
                <a:lnTo>
                  <a:pt x="0" y="0"/>
                </a:lnTo>
                <a:lnTo>
                  <a:pt x="5150907" y="0"/>
                </a:lnTo>
                <a:lnTo>
                  <a:pt x="5150907" y="421086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25175" y="-519252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118" r="0" b="-69422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62848" y="662921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05124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139" y="-301758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476" y="9564010"/>
            <a:ext cx="955974" cy="139182"/>
            <a:chOff x="0" y="0"/>
            <a:chExt cx="226746" cy="33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3D1A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3326" y="1028700"/>
            <a:ext cx="955974" cy="139182"/>
            <a:chOff x="0" y="0"/>
            <a:chExt cx="226746" cy="3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05124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358762" y="2893959"/>
            <a:ext cx="3574732" cy="4114800"/>
          </a:xfrm>
          <a:custGeom>
            <a:avLst/>
            <a:gdLst/>
            <a:ahLst/>
            <a:cxnLst/>
            <a:rect r="r" b="b" t="t" l="l"/>
            <a:pathLst>
              <a:path h="4114800" w="3574732">
                <a:moveTo>
                  <a:pt x="0" y="0"/>
                </a:moveTo>
                <a:lnTo>
                  <a:pt x="3574732" y="0"/>
                </a:lnTo>
                <a:lnTo>
                  <a:pt x="357473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74884" y="880415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93506" y="2471379"/>
            <a:ext cx="10674668" cy="172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1"/>
              </a:lnSpc>
            </a:pPr>
            <a:r>
              <a:rPr lang="en-US" sz="5957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What is borrowing lending platform?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5133975"/>
            <a:ext cx="10965744" cy="371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245" indent="-345123" lvl="1">
              <a:lnSpc>
                <a:spcPts val="3676"/>
              </a:lnSpc>
              <a:buFont typeface="Arial"/>
              <a:buChar char="•"/>
            </a:pPr>
            <a:r>
              <a:rPr lang="en-US" b="true" sz="319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Lenders:</a:t>
            </a:r>
            <a:r>
              <a:rPr lang="en-US" sz="3197">
                <a:solidFill>
                  <a:srgbClr val="2B1818"/>
                </a:solidFill>
                <a:latin typeface="Poppins"/>
                <a:ea typeface="Poppins"/>
                <a:cs typeface="Poppins"/>
                <a:sym typeface="Poppins"/>
              </a:rPr>
              <a:t> Deposit money and earn interest.</a:t>
            </a:r>
          </a:p>
          <a:p>
            <a:pPr algn="just">
              <a:lnSpc>
                <a:spcPts val="3676"/>
              </a:lnSpc>
            </a:pPr>
          </a:p>
          <a:p>
            <a:pPr algn="just" marL="690245" indent="-345123" lvl="1">
              <a:lnSpc>
                <a:spcPts val="3676"/>
              </a:lnSpc>
              <a:buFont typeface="Arial"/>
              <a:buChar char="•"/>
            </a:pPr>
            <a:r>
              <a:rPr lang="en-US" b="true" sz="3197">
                <a:solidFill>
                  <a:srgbClr val="2B1818"/>
                </a:solidFill>
                <a:latin typeface="Poppins Bold"/>
                <a:ea typeface="Poppins Bold"/>
                <a:cs typeface="Poppins Bold"/>
                <a:sym typeface="Poppins Bold"/>
              </a:rPr>
              <a:t>Borrowers</a:t>
            </a:r>
            <a:r>
              <a:rPr lang="en-US" b="true" sz="3197">
                <a:solidFill>
                  <a:srgbClr val="2B1818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3197">
                <a:solidFill>
                  <a:srgbClr val="2B1818"/>
                </a:solidFill>
                <a:latin typeface="Poppins"/>
                <a:ea typeface="Poppins"/>
                <a:cs typeface="Poppins"/>
                <a:sym typeface="Poppins"/>
              </a:rPr>
              <a:t>Uses collateral or flash loans.</a:t>
            </a:r>
          </a:p>
          <a:p>
            <a:pPr algn="just">
              <a:lnSpc>
                <a:spcPts val="3676"/>
              </a:lnSpc>
            </a:pPr>
          </a:p>
          <a:p>
            <a:pPr algn="just" marL="690245" indent="-345123" lvl="1">
              <a:lnSpc>
                <a:spcPts val="3676"/>
              </a:lnSpc>
              <a:buFont typeface="Arial"/>
              <a:buChar char="•"/>
            </a:pPr>
            <a:r>
              <a:rPr lang="en-US" b="true" sz="3197">
                <a:solidFill>
                  <a:srgbClr val="2B1818"/>
                </a:solidFill>
                <a:latin typeface="Poppins Bold"/>
                <a:ea typeface="Poppins Bold"/>
                <a:cs typeface="Poppins Bold"/>
                <a:sym typeface="Poppins Bold"/>
              </a:rPr>
              <a:t>Lending Systems:</a:t>
            </a:r>
            <a:r>
              <a:rPr lang="en-US" sz="3197">
                <a:solidFill>
                  <a:srgbClr val="2B1818"/>
                </a:solidFill>
                <a:latin typeface="Poppins"/>
                <a:ea typeface="Poppins"/>
                <a:cs typeface="Poppins"/>
                <a:sym typeface="Poppins"/>
              </a:rPr>
              <a:t> Smart contracts automate lending, borrowing, and liquidation</a:t>
            </a:r>
          </a:p>
          <a:p>
            <a:pPr algn="just">
              <a:lnSpc>
                <a:spcPts val="3676"/>
              </a:lnSpc>
            </a:pPr>
          </a:p>
          <a:p>
            <a:pPr algn="just">
              <a:lnSpc>
                <a:spcPts val="367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139" y="-301758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476" y="9564010"/>
            <a:ext cx="955974" cy="139182"/>
            <a:chOff x="0" y="0"/>
            <a:chExt cx="226746" cy="33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3D1A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3326" y="1028700"/>
            <a:ext cx="955974" cy="139182"/>
            <a:chOff x="0" y="0"/>
            <a:chExt cx="226746" cy="3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432779" y="3086100"/>
            <a:ext cx="4348534" cy="4114800"/>
          </a:xfrm>
          <a:custGeom>
            <a:avLst/>
            <a:gdLst/>
            <a:ahLst/>
            <a:cxnLst/>
            <a:rect r="r" b="b" t="t" l="l"/>
            <a:pathLst>
              <a:path h="4114800" w="4348534">
                <a:moveTo>
                  <a:pt x="0" y="0"/>
                </a:moveTo>
                <a:lnTo>
                  <a:pt x="4348534" y="0"/>
                </a:lnTo>
                <a:lnTo>
                  <a:pt x="43485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74884" y="880415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4748" y="2399513"/>
            <a:ext cx="9724912" cy="104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1"/>
              </a:lnSpc>
            </a:pPr>
            <a:r>
              <a:rPr lang="en-US" sz="7054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91781"/>
            <a:ext cx="10611675" cy="3840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3"/>
              </a:lnSpc>
            </a:pPr>
            <a:r>
              <a:rPr lang="en-US" sz="3280">
                <a:solidFill>
                  <a:srgbClr val="2B1818"/>
                </a:solidFill>
                <a:latin typeface="Poppins"/>
                <a:ea typeface="Poppins"/>
                <a:cs typeface="Poppins"/>
                <a:sym typeface="Poppins"/>
              </a:rPr>
              <a:t>🔹 </a:t>
            </a:r>
            <a:r>
              <a:rPr lang="en-US" sz="3280" b="true">
                <a:solidFill>
                  <a:srgbClr val="2B1818"/>
                </a:solidFill>
                <a:latin typeface="Poppins Bold"/>
                <a:ea typeface="Poppins Bold"/>
                <a:cs typeface="Poppins Bold"/>
                <a:sym typeface="Poppins Bold"/>
              </a:rPr>
              <a:t>Fixed Interest Rates </a:t>
            </a:r>
            <a:r>
              <a:rPr lang="en-US" sz="3280">
                <a:solidFill>
                  <a:srgbClr val="2B1818"/>
                </a:solidFill>
                <a:latin typeface="Poppins"/>
                <a:ea typeface="Poppins"/>
                <a:cs typeface="Poppins"/>
                <a:sym typeface="Poppins"/>
              </a:rPr>
              <a:t>→ Static Pricing, No Negotiation</a:t>
            </a:r>
          </a:p>
          <a:p>
            <a:pPr algn="l">
              <a:lnSpc>
                <a:spcPts val="3773"/>
              </a:lnSpc>
            </a:pPr>
          </a:p>
          <a:p>
            <a:pPr algn="l">
              <a:lnSpc>
                <a:spcPts val="3773"/>
              </a:lnSpc>
            </a:pPr>
            <a:r>
              <a:rPr lang="en-US" sz="3280">
                <a:solidFill>
                  <a:srgbClr val="2B1818"/>
                </a:solidFill>
                <a:latin typeface="Poppins"/>
                <a:ea typeface="Poppins"/>
                <a:cs typeface="Poppins"/>
                <a:sym typeface="Poppins"/>
              </a:rPr>
              <a:t>🔹 </a:t>
            </a:r>
            <a:r>
              <a:rPr lang="en-US" sz="3280" b="true">
                <a:solidFill>
                  <a:srgbClr val="2B1818"/>
                </a:solidFill>
                <a:latin typeface="Poppins Bold"/>
                <a:ea typeface="Poppins Bold"/>
                <a:cs typeface="Poppins Bold"/>
                <a:sym typeface="Poppins Bold"/>
              </a:rPr>
              <a:t>Liquidity Issues</a:t>
            </a:r>
            <a:r>
              <a:rPr lang="en-US" sz="3280">
                <a:solidFill>
                  <a:srgbClr val="2B1818"/>
                </a:solidFill>
                <a:latin typeface="Poppins"/>
                <a:ea typeface="Poppins"/>
                <a:cs typeface="Poppins"/>
                <a:sym typeface="Poppins"/>
              </a:rPr>
              <a:t> → Funding Gaps, Unstable Access</a:t>
            </a:r>
          </a:p>
          <a:p>
            <a:pPr algn="l">
              <a:lnSpc>
                <a:spcPts val="3773"/>
              </a:lnSpc>
            </a:pPr>
          </a:p>
          <a:p>
            <a:pPr algn="l">
              <a:lnSpc>
                <a:spcPts val="3773"/>
              </a:lnSpc>
            </a:pPr>
            <a:r>
              <a:rPr lang="en-US" sz="3280">
                <a:solidFill>
                  <a:srgbClr val="2B1818"/>
                </a:solidFill>
                <a:latin typeface="Poppins"/>
                <a:ea typeface="Poppins"/>
                <a:cs typeface="Poppins"/>
                <a:sym typeface="Poppins"/>
              </a:rPr>
              <a:t>🔹 </a:t>
            </a:r>
            <a:r>
              <a:rPr lang="en-US" b="true" sz="3280">
                <a:solidFill>
                  <a:srgbClr val="2B1818"/>
                </a:solidFill>
                <a:latin typeface="Poppins Bold"/>
                <a:ea typeface="Poppins Bold"/>
                <a:cs typeface="Poppins Bold"/>
                <a:sym typeface="Poppins Bold"/>
              </a:rPr>
              <a:t>Limited Flexibility</a:t>
            </a:r>
            <a:r>
              <a:rPr lang="en-US" sz="3280">
                <a:solidFill>
                  <a:srgbClr val="2B1818"/>
                </a:solidFill>
                <a:latin typeface="Poppins"/>
                <a:ea typeface="Poppins"/>
                <a:cs typeface="Poppins"/>
                <a:sym typeface="Poppins"/>
              </a:rPr>
              <a:t> → One-Size-Fits-All, Inflexible Terms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05124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139" y="-301758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476" y="9564010"/>
            <a:ext cx="955974" cy="139182"/>
            <a:chOff x="0" y="0"/>
            <a:chExt cx="226746" cy="33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3D1A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3326" y="1028700"/>
            <a:ext cx="955974" cy="139182"/>
            <a:chOff x="0" y="0"/>
            <a:chExt cx="226746" cy="3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05124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02889" y="1167882"/>
            <a:ext cx="7342906" cy="7342906"/>
          </a:xfrm>
          <a:custGeom>
            <a:avLst/>
            <a:gdLst/>
            <a:ahLst/>
            <a:cxnLst/>
            <a:rect r="r" b="b" t="t" l="l"/>
            <a:pathLst>
              <a:path h="7342906" w="7342906">
                <a:moveTo>
                  <a:pt x="0" y="0"/>
                </a:moveTo>
                <a:lnTo>
                  <a:pt x="7342906" y="0"/>
                </a:lnTo>
                <a:lnTo>
                  <a:pt x="7342906" y="7342906"/>
                </a:lnTo>
                <a:lnTo>
                  <a:pt x="0" y="7342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74884" y="880415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451230"/>
            <a:ext cx="9250008" cy="9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67"/>
              </a:lnSpc>
            </a:pPr>
            <a:r>
              <a:rPr lang="en-US" sz="6375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Credix P2P Approach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66774" y="4161004"/>
            <a:ext cx="12046160" cy="341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1087" indent="-415543" lvl="1">
              <a:lnSpc>
                <a:spcPts val="4426"/>
              </a:lnSpc>
              <a:buFont typeface="Arial"/>
              <a:buChar char="•"/>
            </a:pPr>
            <a:r>
              <a:rPr lang="en-US" sz="38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lender can set any rules they want</a:t>
            </a:r>
          </a:p>
          <a:p>
            <a:pPr algn="l" marL="831087" indent="-415543" lvl="1">
              <a:lnSpc>
                <a:spcPts val="4426"/>
              </a:lnSpc>
              <a:buFont typeface="Arial"/>
              <a:buChar char="•"/>
            </a:pPr>
            <a:r>
              <a:rPr lang="en-US" sz="38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The borrower can borrow from anyone they choose</a:t>
            </a:r>
          </a:p>
          <a:p>
            <a:pPr algn="l" marL="831087" indent="-415543" lvl="1">
              <a:lnSpc>
                <a:spcPts val="4426"/>
              </a:lnSpc>
              <a:buFont typeface="Arial"/>
              <a:buChar char="•"/>
            </a:pPr>
            <a:r>
              <a:rPr lang="en-US" sz="38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There is no liquidity issue, and it is a more decentralized credit system</a:t>
            </a:r>
          </a:p>
          <a:p>
            <a:pPr algn="ctr">
              <a:lnSpc>
                <a:spcPts val="442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139" y="-301758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476" y="9564010"/>
            <a:ext cx="955974" cy="139182"/>
            <a:chOff x="0" y="0"/>
            <a:chExt cx="226746" cy="33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3326" y="1028700"/>
            <a:ext cx="955974" cy="139182"/>
            <a:chOff x="0" y="0"/>
            <a:chExt cx="226746" cy="3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07029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4150814" y="1995331"/>
          <a:ext cx="10374432" cy="6948810"/>
        </p:xfrm>
        <a:graphic>
          <a:graphicData uri="http://schemas.openxmlformats.org/drawingml/2006/table">
            <a:tbl>
              <a:tblPr/>
              <a:tblGrid>
                <a:gridCol w="5187216"/>
                <a:gridCol w="5187216"/>
              </a:tblGrid>
              <a:tr h="14831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31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Lenders and borrowers set their own interest rates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Interest rates are fixed, set by the platform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9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No liquidity pool limitations.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Liquidity may be limited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96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Terms are customizable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Fixed terms and rates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8319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Collateral terms can be customized.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Collateral ratios are usually fixed, often 150% or more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2174884" y="880415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832823" y="2451210"/>
            <a:ext cx="13470503" cy="703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0"/>
              </a:lnSpc>
            </a:pPr>
            <a:r>
              <a:rPr lang="en-US" sz="4815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P2P Lending     Pool Lending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139" y="-301758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476" y="9564010"/>
            <a:ext cx="955974" cy="139182"/>
            <a:chOff x="0" y="0"/>
            <a:chExt cx="226746" cy="33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3D1A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3326" y="1028700"/>
            <a:ext cx="955974" cy="139182"/>
            <a:chOff x="0" y="0"/>
            <a:chExt cx="226746" cy="3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3D1A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05124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788797" y="5057714"/>
            <a:ext cx="1022933" cy="511466"/>
            <a:chOff x="0" y="0"/>
            <a:chExt cx="812800" cy="40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8B9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174884" y="880415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34523" y="1488989"/>
            <a:ext cx="9724912" cy="104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1"/>
              </a:lnSpc>
            </a:pPr>
            <a:r>
              <a:rPr lang="en-US" sz="7054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How to Work?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858110" y="3984134"/>
            <a:ext cx="5846698" cy="9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3"/>
              </a:lnSpc>
              <a:spcBef>
                <a:spcPct val="0"/>
              </a:spcBef>
            </a:pPr>
            <a:r>
              <a:rPr lang="en-US" b="true" sz="28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1- </a:t>
            </a:r>
            <a:r>
              <a:rPr lang="en-US" b="true" sz="28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Lender Creates a New Offer</a:t>
            </a:r>
          </a:p>
          <a:p>
            <a:pPr algn="l">
              <a:lnSpc>
                <a:spcPts val="4043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5153248" y="5039435"/>
            <a:ext cx="7006192" cy="1002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3"/>
              </a:lnSpc>
            </a:pPr>
            <a:r>
              <a:rPr lang="en-US" sz="288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2- Borrower Views and Selects an Offer</a:t>
            </a:r>
          </a:p>
          <a:p>
            <a:pPr algn="l">
              <a:lnSpc>
                <a:spcPts val="4043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462118" y="6061847"/>
            <a:ext cx="5846698" cy="4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3"/>
              </a:lnSpc>
              <a:spcBef>
                <a:spcPct val="0"/>
              </a:spcBef>
            </a:pPr>
            <a:r>
              <a:rPr lang="en-US" b="true" sz="28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3- Borrower Repays the Loan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280034" y="7151256"/>
            <a:ext cx="7587902" cy="493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3"/>
              </a:lnSpc>
              <a:spcBef>
                <a:spcPct val="0"/>
              </a:spcBef>
            </a:pPr>
            <a:r>
              <a:rPr lang="en-US" b="true" sz="28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4- Unpaid Loans: Lender Claims Collateral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601688" y="4041284"/>
            <a:ext cx="1022933" cy="511466"/>
            <a:chOff x="0" y="0"/>
            <a:chExt cx="812800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8B95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987949" y="6118997"/>
            <a:ext cx="1022933" cy="511466"/>
            <a:chOff x="0" y="0"/>
            <a:chExt cx="812800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8B9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7826930" y="7208406"/>
            <a:ext cx="1022933" cy="511466"/>
            <a:chOff x="0" y="0"/>
            <a:chExt cx="812800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8B95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139" y="-301758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476" y="9564010"/>
            <a:ext cx="955974" cy="139182"/>
            <a:chOff x="0" y="0"/>
            <a:chExt cx="226746" cy="33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3D1A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3326" y="1028700"/>
            <a:ext cx="955974" cy="139182"/>
            <a:chOff x="0" y="0"/>
            <a:chExt cx="226746" cy="3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3D1A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05124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74884" y="880415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63315" y="1488989"/>
            <a:ext cx="9724912" cy="1041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41"/>
              </a:lnSpc>
            </a:pPr>
            <a:r>
              <a:rPr lang="en-US" sz="7054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How to Work?</a:t>
            </a:r>
          </a:p>
        </p:txBody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-10800000">
            <a:off x="11413438" y="4081262"/>
            <a:ext cx="2851526" cy="2851526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4537552" y="4081262"/>
            <a:ext cx="2851526" cy="2851526"/>
            <a:chOff x="0" y="0"/>
            <a:chExt cx="14840029" cy="1484002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4969068" y="7538914"/>
            <a:ext cx="9883669" cy="513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sz="30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 UNIT0                           </a:t>
            </a:r>
            <a:r>
              <a:rPr lang="en-US" b="true" sz="302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  </a:t>
            </a:r>
            <a:r>
              <a:rPr lang="en-US" sz="30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                    1 UUSDT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27982" y="6978769"/>
            <a:ext cx="2955992" cy="51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sz="30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Native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73459" y="6978769"/>
            <a:ext cx="2955992" cy="51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sz="30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Stable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795643" y="8662148"/>
            <a:ext cx="5477816" cy="514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39"/>
              </a:lnSpc>
              <a:spcBef>
                <a:spcPct val="0"/>
              </a:spcBef>
            </a:pPr>
            <a:r>
              <a:rPr lang="en-US" sz="302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mint UUSDT on testnet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4475" y="-639461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8"/>
                </a:lnTo>
                <a:lnTo>
                  <a:pt x="0" y="22970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6140" y="9703192"/>
            <a:ext cx="955974" cy="139182"/>
            <a:chOff x="0" y="0"/>
            <a:chExt cx="226746" cy="33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3326" y="1028700"/>
            <a:ext cx="955974" cy="139182"/>
            <a:chOff x="0" y="0"/>
            <a:chExt cx="226746" cy="3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07029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73548" y="1513945"/>
            <a:ext cx="14129778" cy="79480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173548" y="542711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3139" y="-301758"/>
            <a:ext cx="4101230" cy="2297088"/>
          </a:xfrm>
          <a:custGeom>
            <a:avLst/>
            <a:gdLst/>
            <a:ahLst/>
            <a:cxnLst/>
            <a:rect r="r" b="b" t="t" l="l"/>
            <a:pathLst>
              <a:path h="2297088" w="4101230">
                <a:moveTo>
                  <a:pt x="0" y="0"/>
                </a:moveTo>
                <a:lnTo>
                  <a:pt x="4101230" y="0"/>
                </a:lnTo>
                <a:lnTo>
                  <a:pt x="4101230" y="2297089"/>
                </a:lnTo>
                <a:lnTo>
                  <a:pt x="0" y="229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118" r="0" b="-694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437476" y="9564010"/>
            <a:ext cx="955974" cy="139182"/>
            <a:chOff x="0" y="0"/>
            <a:chExt cx="226746" cy="330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303326" y="1028700"/>
            <a:ext cx="955974" cy="139182"/>
            <a:chOff x="0" y="0"/>
            <a:chExt cx="226746" cy="3301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6746" cy="33012"/>
            </a:xfrm>
            <a:custGeom>
              <a:avLst/>
              <a:gdLst/>
              <a:ahLst/>
              <a:cxnLst/>
              <a:rect r="r" b="b" t="t" l="l"/>
              <a:pathLst>
                <a:path h="33012" w="226746">
                  <a:moveTo>
                    <a:pt x="0" y="0"/>
                  </a:moveTo>
                  <a:lnTo>
                    <a:pt x="226746" y="0"/>
                  </a:lnTo>
                  <a:lnTo>
                    <a:pt x="226746" y="33012"/>
                  </a:lnTo>
                  <a:lnTo>
                    <a:pt x="0" y="3301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6746" cy="711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070298" y="8886504"/>
            <a:ext cx="1633376" cy="1633376"/>
          </a:xfrm>
          <a:custGeom>
            <a:avLst/>
            <a:gdLst/>
            <a:ahLst/>
            <a:cxnLst/>
            <a:rect r="r" b="b" t="t" l="l"/>
            <a:pathLst>
              <a:path h="1633376" w="1633376">
                <a:moveTo>
                  <a:pt x="0" y="0"/>
                </a:moveTo>
                <a:lnTo>
                  <a:pt x="1633376" y="0"/>
                </a:lnTo>
                <a:lnTo>
                  <a:pt x="1633376" y="1633376"/>
                </a:lnTo>
                <a:lnTo>
                  <a:pt x="0" y="16333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06990" y="4063057"/>
            <a:ext cx="4747525" cy="4088806"/>
          </a:xfrm>
          <a:custGeom>
            <a:avLst/>
            <a:gdLst/>
            <a:ahLst/>
            <a:cxnLst/>
            <a:rect r="r" b="b" t="t" l="l"/>
            <a:pathLst>
              <a:path h="4088806" w="4747525">
                <a:moveTo>
                  <a:pt x="0" y="0"/>
                </a:moveTo>
                <a:lnTo>
                  <a:pt x="4747525" y="0"/>
                </a:lnTo>
                <a:lnTo>
                  <a:pt x="4747525" y="4088805"/>
                </a:lnTo>
                <a:lnTo>
                  <a:pt x="0" y="40888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174884" y="880415"/>
            <a:ext cx="3227826" cy="72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Credix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1977" y="1638977"/>
            <a:ext cx="9724912" cy="1044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1"/>
              </a:lnSpc>
            </a:pPr>
            <a:r>
              <a:rPr lang="en-US" sz="7054" b="true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rPr>
              <a:t>Future goals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3103" y="4199387"/>
            <a:ext cx="10726969" cy="6887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6407" indent="-343203" lvl="1">
              <a:lnSpc>
                <a:spcPts val="3656"/>
              </a:lnSpc>
              <a:buFont typeface="Arial"/>
              <a:buChar char="•"/>
            </a:pPr>
            <a:r>
              <a:rPr lang="en-US" sz="3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Currently, we have used the UUSDT token that we issued as collateral, but </a:t>
            </a:r>
            <a:r>
              <a:rPr lang="en-US" b="true" sz="31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Oracle integration</a:t>
            </a:r>
            <a:r>
              <a:rPr lang="en-US" sz="3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will be made in the future.</a:t>
            </a:r>
          </a:p>
          <a:p>
            <a:pPr algn="l">
              <a:lnSpc>
                <a:spcPts val="3656"/>
              </a:lnSpc>
            </a:pPr>
          </a:p>
          <a:p>
            <a:pPr algn="l" marL="686407" indent="-343203" lvl="1">
              <a:lnSpc>
                <a:spcPts val="3656"/>
              </a:lnSpc>
              <a:buFont typeface="Arial"/>
              <a:buChar char="•"/>
            </a:pPr>
            <a:r>
              <a:rPr lang="en-US" sz="3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cross-chain lending mechanism</a:t>
            </a:r>
          </a:p>
          <a:p>
            <a:pPr algn="l">
              <a:lnSpc>
                <a:spcPts val="3656"/>
              </a:lnSpc>
            </a:pPr>
          </a:p>
          <a:p>
            <a:pPr algn="l">
              <a:lnSpc>
                <a:spcPts val="3656"/>
              </a:lnSpc>
            </a:pPr>
          </a:p>
          <a:p>
            <a:pPr algn="l" marL="686407" indent="-343203" lvl="1">
              <a:lnSpc>
                <a:spcPts val="3656"/>
              </a:lnSpc>
              <a:buFont typeface="Arial"/>
              <a:buChar char="•"/>
            </a:pPr>
            <a:r>
              <a:rPr lang="en-US" sz="317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bidirectional credit system where both lenders and borrowers can set their own rules.</a:t>
            </a:r>
          </a:p>
          <a:p>
            <a:pPr algn="l">
              <a:lnSpc>
                <a:spcPts val="3656"/>
              </a:lnSpc>
            </a:pPr>
          </a:p>
          <a:p>
            <a:pPr algn="l">
              <a:lnSpc>
                <a:spcPts val="3656"/>
              </a:lnSpc>
            </a:pPr>
          </a:p>
          <a:p>
            <a:pPr algn="l">
              <a:lnSpc>
                <a:spcPts val="3656"/>
              </a:lnSpc>
            </a:pPr>
          </a:p>
          <a:p>
            <a:pPr algn="l">
              <a:lnSpc>
                <a:spcPts val="3656"/>
              </a:lnSpc>
            </a:pPr>
          </a:p>
          <a:p>
            <a:pPr algn="l">
              <a:lnSpc>
                <a:spcPts val="3656"/>
              </a:lnSpc>
            </a:pPr>
          </a:p>
          <a:p>
            <a:pPr algn="l">
              <a:lnSpc>
                <a:spcPts val="3656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DAGfrFUinZE</dc:identifier>
  <dcterms:modified xsi:type="dcterms:W3CDTF">2011-08-01T06:04:30Z</dcterms:modified>
  <cp:revision>1</cp:revision>
  <dc:title>Pink and Purple Cute Gradient Abstract Payment Mobile App Presentation</dc:title>
</cp:coreProperties>
</file>